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9"/>
  </p:notesMasterIdLst>
  <p:handoutMasterIdLst>
    <p:handoutMasterId r:id="rId10"/>
  </p:handoutMasterIdLst>
  <p:sldIdLst>
    <p:sldId id="256" r:id="rId2"/>
    <p:sldId id="273" r:id="rId3"/>
    <p:sldId id="290" r:id="rId4"/>
    <p:sldId id="396" r:id="rId5"/>
    <p:sldId id="430" r:id="rId6"/>
    <p:sldId id="432" r:id="rId7"/>
    <p:sldId id="40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6924" autoAdjust="0"/>
  </p:normalViewPr>
  <p:slideViewPr>
    <p:cSldViewPr snapToGrid="0">
      <p:cViewPr varScale="1">
        <p:scale>
          <a:sx n="63" d="100"/>
          <a:sy n="63" d="100"/>
        </p:scale>
        <p:origin x="1020" y="66"/>
      </p:cViewPr>
      <p:guideLst/>
    </p:cSldViewPr>
  </p:slideViewPr>
  <p:outlineViewPr>
    <p:cViewPr>
      <p:scale>
        <a:sx n="33" d="100"/>
        <a:sy n="33" d="100"/>
      </p:scale>
      <p:origin x="0" y="-642"/>
    </p:cViewPr>
  </p:outlineViewPr>
  <p:notesTextViewPr>
    <p:cViewPr>
      <p:scale>
        <a:sx n="3" d="2"/>
        <a:sy n="3" d="2"/>
      </p:scale>
      <p:origin x="0" y="0"/>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9/21/2021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9/21/2021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1</a:t>
            </a:fld>
            <a:endParaRPr lang="en-US" noProof="0"/>
          </a:p>
        </p:txBody>
      </p:sp>
    </p:spTree>
    <p:extLst>
      <p:ext uri="{BB962C8B-B14F-4D97-AF65-F5344CB8AC3E}">
        <p14:creationId xmlns:p14="http://schemas.microsoft.com/office/powerpoint/2010/main" val="2451946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1026994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use the shape tool or find images off the internet to aid their diagram.</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4</a:t>
            </a:fld>
            <a:endParaRPr lang="en-US" noProof="0" dirty="0"/>
          </a:p>
        </p:txBody>
      </p:sp>
    </p:spTree>
    <p:extLst>
      <p:ext uri="{BB962C8B-B14F-4D97-AF65-F5344CB8AC3E}">
        <p14:creationId xmlns:p14="http://schemas.microsoft.com/office/powerpoint/2010/main" val="20072275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use the shape tool or find images off the internet to aid their diagram.</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5</a:t>
            </a:fld>
            <a:endParaRPr lang="en-US" noProof="0" dirty="0"/>
          </a:p>
        </p:txBody>
      </p:sp>
    </p:spTree>
    <p:extLst>
      <p:ext uri="{BB962C8B-B14F-4D97-AF65-F5344CB8AC3E}">
        <p14:creationId xmlns:p14="http://schemas.microsoft.com/office/powerpoint/2010/main" val="4244550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can use the shape tool or find images off the internet to aid their diagram.</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6</a:t>
            </a:fld>
            <a:endParaRPr lang="en-US" noProof="0" dirty="0"/>
          </a:p>
        </p:txBody>
      </p:sp>
    </p:spTree>
    <p:extLst>
      <p:ext uri="{BB962C8B-B14F-4D97-AF65-F5344CB8AC3E}">
        <p14:creationId xmlns:p14="http://schemas.microsoft.com/office/powerpoint/2010/main" val="953619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7</a:t>
            </a:fld>
            <a:endParaRPr lang="en-US" noProof="0" dirty="0"/>
          </a:p>
        </p:txBody>
      </p:sp>
    </p:spTree>
    <p:extLst>
      <p:ext uri="{BB962C8B-B14F-4D97-AF65-F5344CB8AC3E}">
        <p14:creationId xmlns:p14="http://schemas.microsoft.com/office/powerpoint/2010/main" val="34472338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DT32:</a:t>
            </a:r>
          </a:p>
          <a:p>
            <a:r>
              <a:rPr lang="en-US" noProof="1"/>
              <a:t>Internet of Things (IoT)</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sp>
        <p:nvSpPr>
          <p:cNvPr id="3" name="Picture Placeholder 2">
            <a:extLst>
              <a:ext uri="{FF2B5EF4-FFF2-40B4-BE49-F238E27FC236}">
                <a16:creationId xmlns:a16="http://schemas.microsoft.com/office/drawing/2014/main" id="{247BC8E4-A3E4-4DA2-BAA6-2837B3C374D8}"/>
              </a:ext>
            </a:extLst>
          </p:cNvPr>
          <p:cNvSpPr>
            <a:spLocks noGrp="1"/>
          </p:cNvSpPr>
          <p:nvPr>
            <p:ph type="pic" sz="quarter" idx="10"/>
          </p:nvPr>
        </p:nvSpPr>
        <p:spPr/>
      </p:sp>
      <p:pic>
        <p:nvPicPr>
          <p:cNvPr id="9" name="Picture Placeholder 9">
            <a:extLst>
              <a:ext uri="{FF2B5EF4-FFF2-40B4-BE49-F238E27FC236}">
                <a16:creationId xmlns:a16="http://schemas.microsoft.com/office/drawing/2014/main" id="{802DA56E-4D9F-4C4D-98E1-2DB3A9147107}"/>
              </a:ext>
            </a:extLst>
          </p:cNvPr>
          <p:cNvPicPr>
            <a:picLocks noChangeAspect="1"/>
          </p:cNvPicPr>
          <p:nvPr/>
        </p:nvPicPr>
        <p:blipFill>
          <a:blip r:embed="rId3"/>
          <a:srcRect l="10984" r="10984"/>
          <a:stretch>
            <a:fillRect/>
          </a:stretch>
        </p:blipFill>
        <p:spPr>
          <a:xfrm>
            <a:off x="0" y="0"/>
            <a:ext cx="7815636" cy="6677022"/>
          </a:xfrm>
          <a:prstGeom prst="rect">
            <a:avLst/>
          </a:prstGeom>
          <a:solidFill>
            <a:schemeClr val="bg1">
              <a:lumMod val="95000"/>
            </a:schemeClr>
          </a:solidFill>
        </p:spPr>
      </p:pic>
      <p:sp>
        <p:nvSpPr>
          <p:cNvPr id="10" name="Rectangle 9">
            <a:extLst>
              <a:ext uri="{FF2B5EF4-FFF2-40B4-BE49-F238E27FC236}">
                <a16:creationId xmlns:a16="http://schemas.microsoft.com/office/drawing/2014/main" id="{FB51C266-810E-44B2-BF46-60F047E099BE}"/>
              </a:ext>
            </a:extLst>
          </p:cNvPr>
          <p:cNvSpPr/>
          <p:nvPr/>
        </p:nvSpPr>
        <p:spPr>
          <a:xfrm>
            <a:off x="157164" y="180977"/>
            <a:ext cx="4972050" cy="1358947"/>
          </a:xfrm>
          <a:prstGeom prst="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50000"/>
              </a:lnSpc>
            </a:pPr>
            <a:r>
              <a:rPr lang="en-GB" dirty="0">
                <a:solidFill>
                  <a:schemeClr val="tx1"/>
                </a:solidFill>
                <a:latin typeface="+mj-lt"/>
              </a:rPr>
              <a:t>Name:……………………………….........</a:t>
            </a:r>
          </a:p>
          <a:p>
            <a:pPr>
              <a:lnSpc>
                <a:spcPct val="150000"/>
              </a:lnSpc>
            </a:pPr>
            <a:r>
              <a:rPr lang="en-GB" dirty="0">
                <a:solidFill>
                  <a:schemeClr val="tx1"/>
                </a:solidFill>
                <a:latin typeface="+mj-lt"/>
              </a:rPr>
              <a:t>Class: ………………</a:t>
            </a:r>
          </a:p>
          <a:p>
            <a:pPr>
              <a:lnSpc>
                <a:spcPct val="150000"/>
              </a:lnSpc>
            </a:pPr>
            <a:r>
              <a:rPr lang="en-GB" dirty="0">
                <a:solidFill>
                  <a:schemeClr val="tx1"/>
                </a:solidFill>
                <a:latin typeface="+mj-lt"/>
              </a:rPr>
              <a:t>Date: …………….....</a:t>
            </a:r>
          </a:p>
        </p:txBody>
      </p:sp>
    </p:spTree>
    <p:extLst>
      <p:ext uri="{BB962C8B-B14F-4D97-AF65-F5344CB8AC3E}">
        <p14:creationId xmlns:p14="http://schemas.microsoft.com/office/powerpoint/2010/main" val="473519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058DB212-BFA2-403F-85EF-DFD3FF6D973A}" type="slidenum">
              <a:rPr lang="en-US" noProof="0" smtClean="0"/>
              <a:pPr/>
              <a:t>2</a:t>
            </a:fld>
            <a:endParaRPr lang="en-US" noProof="0"/>
          </a:p>
        </p:txBody>
      </p:sp>
    </p:spTree>
    <p:extLst>
      <p:ext uri="{BB962C8B-B14F-4D97-AF65-F5344CB8AC3E}">
        <p14:creationId xmlns:p14="http://schemas.microsoft.com/office/powerpoint/2010/main" val="892908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11613832" cy="738664"/>
          </a:xfrm>
          <a:prstGeom prst="rect">
            <a:avLst/>
          </a:prstGeom>
          <a:noFill/>
        </p:spPr>
        <p:txBody>
          <a:bodyPr wrap="square" rtlCol="0">
            <a:spAutoFit/>
          </a:bodyPr>
          <a:lstStyle/>
          <a:p>
            <a:r>
              <a:rPr lang="en-GB" sz="2400" b="1" u="sng" dirty="0">
                <a:latin typeface="+mj-lt"/>
              </a:rPr>
              <a:t>Starter</a:t>
            </a:r>
          </a:p>
          <a:p>
            <a:r>
              <a:rPr lang="en-GB" dirty="0">
                <a:latin typeface="+mj-lt"/>
              </a:rPr>
              <a:t>In no more than 15 words describe what is meant by Internet of Things (IoT)</a:t>
            </a:r>
          </a:p>
        </p:txBody>
      </p:sp>
    </p:spTree>
    <p:extLst>
      <p:ext uri="{BB962C8B-B14F-4D97-AF65-F5344CB8AC3E}">
        <p14:creationId xmlns:p14="http://schemas.microsoft.com/office/powerpoint/2010/main" val="569423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Biometric system</a:t>
            </a:r>
          </a:p>
        </p:txBody>
      </p:sp>
      <p:sp>
        <p:nvSpPr>
          <p:cNvPr id="11" name="Rectangle 10"/>
          <p:cNvSpPr/>
          <p:nvPr/>
        </p:nvSpPr>
        <p:spPr>
          <a:xfrm>
            <a:off x="199867" y="730063"/>
            <a:ext cx="5698013" cy="577741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Diagram</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8"/>
            <a:ext cx="5896133" cy="527851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Create a network that will take the fingerprint of a person, store it in a database so they can be verified and stored as a verified user on the network.</a:t>
            </a:r>
          </a:p>
          <a:p>
            <a:pPr algn="ctr"/>
            <a:endParaRPr lang="en-GB" u="sng" dirty="0">
              <a:solidFill>
                <a:schemeClr val="tx1"/>
              </a:solidFill>
              <a:latin typeface="+mj-lt"/>
            </a:endParaRPr>
          </a:p>
          <a:p>
            <a:pPr algn="ctr"/>
            <a:r>
              <a:rPr lang="en-GB" u="sng" dirty="0">
                <a:solidFill>
                  <a:schemeClr val="tx1"/>
                </a:solidFill>
                <a:latin typeface="+mj-lt"/>
              </a:rPr>
              <a:t>Use the following components shown below.</a:t>
            </a:r>
          </a:p>
          <a:p>
            <a:pPr algn="ctr"/>
            <a:endParaRPr lang="en-GB" u="sng" dirty="0">
              <a:solidFill>
                <a:schemeClr val="tx1"/>
              </a:solidFill>
              <a:latin typeface="+mj-lt"/>
            </a:endParaRPr>
          </a:p>
          <a:p>
            <a:pPr marL="285750" indent="-285750" algn="ctr">
              <a:buFont typeface="Arial" panose="020B0604020202020204" pitchFamily="34" charset="0"/>
              <a:buChar char="•"/>
            </a:pPr>
            <a:r>
              <a:rPr lang="en-GB" dirty="0">
                <a:solidFill>
                  <a:schemeClr val="tx1"/>
                </a:solidFill>
                <a:latin typeface="+mj-lt"/>
              </a:rPr>
              <a:t>2 x keypads - One for registering as a user and one for verifying the user.</a:t>
            </a:r>
          </a:p>
          <a:p>
            <a:pPr marL="285750" indent="-285750" algn="ctr">
              <a:buFont typeface="Arial" panose="020B0604020202020204" pitchFamily="34" charset="0"/>
              <a:buChar char="•"/>
            </a:pPr>
            <a:r>
              <a:rPr lang="en-GB" dirty="0">
                <a:solidFill>
                  <a:schemeClr val="tx1"/>
                </a:solidFill>
                <a:latin typeface="+mj-lt"/>
              </a:rPr>
              <a:t>Recording of a fingerprint.</a:t>
            </a:r>
          </a:p>
          <a:p>
            <a:pPr marL="285750" indent="-285750" algn="ctr">
              <a:buFont typeface="Arial" panose="020B0604020202020204" pitchFamily="34" charset="0"/>
              <a:buChar char="•"/>
            </a:pPr>
            <a:r>
              <a:rPr lang="en-GB" dirty="0">
                <a:solidFill>
                  <a:schemeClr val="tx1"/>
                </a:solidFill>
                <a:latin typeface="+mj-lt"/>
              </a:rPr>
              <a:t>Feature extraction – Selecting parts of the fingerprint that help to create the unique identify of this user.</a:t>
            </a:r>
          </a:p>
          <a:p>
            <a:pPr marL="285750" indent="-285750" algn="ctr">
              <a:buFont typeface="Arial" panose="020B0604020202020204" pitchFamily="34" charset="0"/>
              <a:buChar char="•"/>
            </a:pPr>
            <a:r>
              <a:rPr lang="en-GB" dirty="0">
                <a:solidFill>
                  <a:schemeClr val="tx1"/>
                </a:solidFill>
                <a:latin typeface="+mj-lt"/>
              </a:rPr>
              <a:t>Database – To store the fingerprint of the new user. </a:t>
            </a:r>
          </a:p>
          <a:p>
            <a:pPr marL="285750" indent="-285750" algn="ctr">
              <a:buFont typeface="Arial" panose="020B0604020202020204" pitchFamily="34" charset="0"/>
              <a:buChar char="•"/>
            </a:pPr>
            <a:r>
              <a:rPr lang="en-GB" dirty="0">
                <a:solidFill>
                  <a:schemeClr val="tx1"/>
                </a:solidFill>
                <a:latin typeface="+mj-lt"/>
              </a:rPr>
              <a:t>Template comparison – checking fingerprint against the database.</a:t>
            </a:r>
          </a:p>
          <a:p>
            <a:pPr marL="285750" indent="-285750" algn="ctr">
              <a:buFont typeface="Arial" panose="020B0604020202020204" pitchFamily="34" charset="0"/>
              <a:buChar char="•"/>
            </a:pPr>
            <a:r>
              <a:rPr lang="en-GB" dirty="0">
                <a:solidFill>
                  <a:schemeClr val="tx1"/>
                </a:solidFill>
                <a:latin typeface="+mj-lt"/>
              </a:rPr>
              <a:t>An output that checks the users fingerprints to see if they exist in the system. </a:t>
            </a:r>
          </a:p>
          <a:p>
            <a:pPr algn="ctr"/>
            <a:endParaRPr lang="en-GB" u="sng" dirty="0">
              <a:solidFill>
                <a:schemeClr val="tx1"/>
              </a:solidFill>
              <a:latin typeface="+mj-lt"/>
            </a:endParaRPr>
          </a:p>
        </p:txBody>
      </p:sp>
    </p:spTree>
    <p:extLst>
      <p:ext uri="{BB962C8B-B14F-4D97-AF65-F5344CB8AC3E}">
        <p14:creationId xmlns:p14="http://schemas.microsoft.com/office/powerpoint/2010/main" val="3988330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Smart irrigation system</a:t>
            </a:r>
          </a:p>
        </p:txBody>
      </p:sp>
      <p:sp>
        <p:nvSpPr>
          <p:cNvPr id="11" name="Rectangle 10"/>
          <p:cNvSpPr/>
          <p:nvPr/>
        </p:nvSpPr>
        <p:spPr>
          <a:xfrm>
            <a:off x="199867" y="730063"/>
            <a:ext cx="5698013" cy="577741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Diagram</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8"/>
            <a:ext cx="5896133" cy="527851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Create a network that will check the moisture levels in a garden and when the moisture level is low, it will activate a water pump and when it reaches a reasonable moisture level, the gate used to control the water will close.</a:t>
            </a:r>
          </a:p>
          <a:p>
            <a:pPr algn="ctr"/>
            <a:endParaRPr lang="en-GB" u="sng" dirty="0">
              <a:solidFill>
                <a:schemeClr val="tx1"/>
              </a:solidFill>
              <a:latin typeface="+mj-lt"/>
            </a:endParaRPr>
          </a:p>
          <a:p>
            <a:pPr marL="285750" indent="-285750" algn="ctr">
              <a:buFont typeface="Arial" panose="020B0604020202020204" pitchFamily="34" charset="0"/>
              <a:buChar char="•"/>
            </a:pPr>
            <a:r>
              <a:rPr lang="en-GB" dirty="0">
                <a:solidFill>
                  <a:schemeClr val="tx1"/>
                </a:solidFill>
                <a:latin typeface="+mj-lt"/>
              </a:rPr>
              <a:t>Raspberry Pi’s/Arduino’s that use sensors.</a:t>
            </a:r>
          </a:p>
          <a:p>
            <a:pPr marL="285750" indent="-285750" algn="ctr">
              <a:buFont typeface="Arial" panose="020B0604020202020204" pitchFamily="34" charset="0"/>
              <a:buChar char="•"/>
            </a:pPr>
            <a:r>
              <a:rPr lang="en-GB" dirty="0">
                <a:solidFill>
                  <a:schemeClr val="tx1"/>
                </a:solidFill>
                <a:latin typeface="+mj-lt"/>
              </a:rPr>
              <a:t>Water pump</a:t>
            </a:r>
          </a:p>
          <a:p>
            <a:pPr marL="285750" indent="-285750" algn="ctr">
              <a:buFont typeface="Arial" panose="020B0604020202020204" pitchFamily="34" charset="0"/>
              <a:buChar char="•"/>
            </a:pPr>
            <a:r>
              <a:rPr lang="en-GB" dirty="0">
                <a:solidFill>
                  <a:schemeClr val="tx1"/>
                </a:solidFill>
                <a:latin typeface="+mj-lt"/>
              </a:rPr>
              <a:t>Water pipe</a:t>
            </a:r>
          </a:p>
          <a:p>
            <a:pPr marL="285750" indent="-285750" algn="ctr">
              <a:buFont typeface="Arial" panose="020B0604020202020204" pitchFamily="34" charset="0"/>
              <a:buChar char="•"/>
            </a:pPr>
            <a:r>
              <a:rPr lang="en-GB" dirty="0">
                <a:solidFill>
                  <a:schemeClr val="tx1"/>
                </a:solidFill>
                <a:latin typeface="+mj-lt"/>
              </a:rPr>
              <a:t>Single channel relay that powers up water pump when powered high.</a:t>
            </a:r>
          </a:p>
          <a:p>
            <a:pPr marL="285750" indent="-285750" algn="ctr">
              <a:buFont typeface="Arial" panose="020B0604020202020204" pitchFamily="34" charset="0"/>
              <a:buChar char="•"/>
            </a:pPr>
            <a:r>
              <a:rPr lang="en-GB" dirty="0">
                <a:solidFill>
                  <a:schemeClr val="tx1"/>
                </a:solidFill>
                <a:latin typeface="+mj-lt"/>
              </a:rPr>
              <a:t>Wireless router to connect to Raspberry Pi’s/Arduino.</a:t>
            </a:r>
          </a:p>
          <a:p>
            <a:pPr algn="ctr"/>
            <a:endParaRPr lang="en-GB" u="sng" dirty="0">
              <a:solidFill>
                <a:schemeClr val="tx1"/>
              </a:solidFill>
              <a:latin typeface="+mj-lt"/>
            </a:endParaRPr>
          </a:p>
        </p:txBody>
      </p:sp>
    </p:spTree>
    <p:extLst>
      <p:ext uri="{BB962C8B-B14F-4D97-AF65-F5344CB8AC3E}">
        <p14:creationId xmlns:p14="http://schemas.microsoft.com/office/powerpoint/2010/main" val="1078010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Security door system</a:t>
            </a:r>
          </a:p>
        </p:txBody>
      </p:sp>
      <p:sp>
        <p:nvSpPr>
          <p:cNvPr id="11" name="Rectangle 10"/>
          <p:cNvSpPr/>
          <p:nvPr/>
        </p:nvSpPr>
        <p:spPr>
          <a:xfrm>
            <a:off x="199867" y="730063"/>
            <a:ext cx="5698013" cy="577741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Diagram</a:t>
            </a:r>
          </a:p>
        </p:txBody>
      </p:sp>
      <p:sp>
        <p:nvSpPr>
          <p:cNvPr id="13" name="Rectangle 12"/>
          <p:cNvSpPr/>
          <p:nvPr/>
        </p:nvSpPr>
        <p:spPr>
          <a:xfrm>
            <a:off x="6096000" y="730063"/>
            <a:ext cx="5896133" cy="374541"/>
          </a:xfrm>
          <a:prstGeom prst="rect">
            <a:avLst/>
          </a:prstGeom>
          <a:solidFill>
            <a:schemeClr val="bg1">
              <a:lumMod val="9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mj-lt"/>
              </a:rPr>
              <a:t>Key Questions:</a:t>
            </a:r>
          </a:p>
        </p:txBody>
      </p:sp>
      <p:sp>
        <p:nvSpPr>
          <p:cNvPr id="16" name="Rectangle 15"/>
          <p:cNvSpPr/>
          <p:nvPr/>
        </p:nvSpPr>
        <p:spPr>
          <a:xfrm>
            <a:off x="6095999" y="1228968"/>
            <a:ext cx="5896133" cy="5278512"/>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u="sng" dirty="0">
                <a:solidFill>
                  <a:schemeClr val="tx1"/>
                </a:solidFill>
                <a:latin typeface="+mj-lt"/>
              </a:rPr>
              <a:t>Create a network that will use a camera mounted above a door to check the identify of a person. A picture is taken and checked against the database. </a:t>
            </a:r>
          </a:p>
          <a:p>
            <a:pPr algn="ctr"/>
            <a:endParaRPr lang="en-GB" u="sng" dirty="0">
              <a:solidFill>
                <a:schemeClr val="tx1"/>
              </a:solidFill>
              <a:latin typeface="+mj-lt"/>
            </a:endParaRPr>
          </a:p>
          <a:p>
            <a:pPr algn="ctr"/>
            <a:r>
              <a:rPr lang="en-GB" u="sng" dirty="0">
                <a:solidFill>
                  <a:schemeClr val="tx1"/>
                </a:solidFill>
                <a:latin typeface="+mj-lt"/>
              </a:rPr>
              <a:t>If the image is present, then the door is unlocked. If the image is not found then the owner is then notified and they may ask the use to authorise themselves which will then add the image to the database. </a:t>
            </a:r>
          </a:p>
          <a:p>
            <a:pPr algn="ctr"/>
            <a:endParaRPr lang="en-GB" u="sng" dirty="0">
              <a:solidFill>
                <a:schemeClr val="tx1"/>
              </a:solidFill>
              <a:latin typeface="+mj-lt"/>
            </a:endParaRPr>
          </a:p>
          <a:p>
            <a:pPr marL="285750" indent="-285750" algn="ctr">
              <a:buFont typeface="Arial" panose="020B0604020202020204" pitchFamily="34" charset="0"/>
              <a:buChar char="•"/>
            </a:pPr>
            <a:r>
              <a:rPr lang="en-GB" dirty="0">
                <a:solidFill>
                  <a:schemeClr val="tx1"/>
                </a:solidFill>
                <a:latin typeface="+mj-lt"/>
              </a:rPr>
              <a:t>Open door</a:t>
            </a:r>
          </a:p>
          <a:p>
            <a:pPr marL="285750" indent="-285750" algn="ctr">
              <a:buFont typeface="Arial" panose="020B0604020202020204" pitchFamily="34" charset="0"/>
              <a:buChar char="•"/>
            </a:pPr>
            <a:r>
              <a:rPr lang="en-GB" dirty="0">
                <a:solidFill>
                  <a:schemeClr val="tx1"/>
                </a:solidFill>
                <a:latin typeface="+mj-lt"/>
              </a:rPr>
              <a:t>Closed door</a:t>
            </a:r>
          </a:p>
          <a:p>
            <a:pPr marL="285750" indent="-285750" algn="ctr">
              <a:buFont typeface="Arial" panose="020B0604020202020204" pitchFamily="34" charset="0"/>
              <a:buChar char="•"/>
            </a:pPr>
            <a:r>
              <a:rPr lang="en-GB" dirty="0">
                <a:solidFill>
                  <a:schemeClr val="tx1"/>
                </a:solidFill>
                <a:latin typeface="+mj-lt"/>
              </a:rPr>
              <a:t>Camera</a:t>
            </a:r>
          </a:p>
          <a:p>
            <a:pPr marL="285750" indent="-285750" algn="ctr">
              <a:buFont typeface="Arial" panose="020B0604020202020204" pitchFamily="34" charset="0"/>
              <a:buChar char="•"/>
            </a:pPr>
            <a:r>
              <a:rPr lang="en-GB" dirty="0">
                <a:solidFill>
                  <a:schemeClr val="tx1"/>
                </a:solidFill>
                <a:latin typeface="+mj-lt"/>
              </a:rPr>
              <a:t>Database</a:t>
            </a:r>
          </a:p>
          <a:p>
            <a:pPr marL="285750" indent="-285750" algn="ctr">
              <a:buFont typeface="Arial" panose="020B0604020202020204" pitchFamily="34" charset="0"/>
              <a:buChar char="•"/>
            </a:pPr>
            <a:r>
              <a:rPr lang="en-GB" dirty="0">
                <a:solidFill>
                  <a:schemeClr val="tx1"/>
                </a:solidFill>
                <a:latin typeface="+mj-lt"/>
              </a:rPr>
              <a:t>Contacts owner for image to be authorised.</a:t>
            </a:r>
          </a:p>
          <a:p>
            <a:pPr marL="285750" indent="-285750" algn="ctr">
              <a:buFont typeface="Arial" panose="020B0604020202020204" pitchFamily="34" charset="0"/>
              <a:buChar char="•"/>
            </a:pPr>
            <a:r>
              <a:rPr lang="en-GB" dirty="0">
                <a:solidFill>
                  <a:schemeClr val="tx1"/>
                </a:solidFill>
                <a:latin typeface="+mj-lt"/>
              </a:rPr>
              <a:t>Check photo against them stored in the database – does it exist? </a:t>
            </a:r>
          </a:p>
          <a:p>
            <a:pPr algn="ctr"/>
            <a:endParaRPr lang="en-GB" u="sng" dirty="0">
              <a:solidFill>
                <a:schemeClr val="tx1"/>
              </a:solidFill>
              <a:latin typeface="+mj-lt"/>
            </a:endParaRPr>
          </a:p>
        </p:txBody>
      </p:sp>
    </p:spTree>
    <p:extLst>
      <p:ext uri="{BB962C8B-B14F-4D97-AF65-F5344CB8AC3E}">
        <p14:creationId xmlns:p14="http://schemas.microsoft.com/office/powerpoint/2010/main" val="1040260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163" y="128588"/>
            <a:ext cx="6515100" cy="461665"/>
          </a:xfrm>
          <a:prstGeom prst="rect">
            <a:avLst/>
          </a:prstGeom>
          <a:noFill/>
        </p:spPr>
        <p:txBody>
          <a:bodyPr wrap="square" rtlCol="0">
            <a:spAutoFit/>
          </a:bodyPr>
          <a:lstStyle/>
          <a:p>
            <a:r>
              <a:rPr lang="en-GB" sz="2400" b="1" u="sng" dirty="0">
                <a:latin typeface="+mj-lt"/>
              </a:rPr>
              <a:t>Smart home</a:t>
            </a:r>
          </a:p>
        </p:txBody>
      </p:sp>
      <p:sp>
        <p:nvSpPr>
          <p:cNvPr id="11" name="Rectangle 10"/>
          <p:cNvSpPr/>
          <p:nvPr/>
        </p:nvSpPr>
        <p:spPr>
          <a:xfrm>
            <a:off x="199867" y="730063"/>
            <a:ext cx="11885453" cy="64153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a:solidFill>
                  <a:schemeClr val="tx1"/>
                </a:solidFill>
                <a:latin typeface="+mj-lt"/>
              </a:rPr>
              <a:t>Task:</a:t>
            </a:r>
          </a:p>
          <a:p>
            <a:pPr algn="ctr"/>
            <a:r>
              <a:rPr lang="en-GB" dirty="0">
                <a:solidFill>
                  <a:schemeClr val="tx1"/>
                </a:solidFill>
                <a:latin typeface="+mj-lt"/>
              </a:rPr>
              <a:t>Label the home with smart devices that can be used and identify their purpose.</a:t>
            </a:r>
          </a:p>
        </p:txBody>
      </p:sp>
      <p:pic>
        <p:nvPicPr>
          <p:cNvPr id="8" name="Picture 7" descr="House, Architecture, Front Yard, Garage, Home">
            <a:extLst>
              <a:ext uri="{FF2B5EF4-FFF2-40B4-BE49-F238E27FC236}">
                <a16:creationId xmlns:a16="http://schemas.microsoft.com/office/drawing/2014/main" id="{58D3AE16-26C6-4B1B-9700-52F97DCF75FA}"/>
              </a:ext>
            </a:extLst>
          </p:cNvPr>
          <p:cNvPicPr/>
          <p:nvPr/>
        </p:nvPicPr>
        <p:blipFill rotWithShape="1">
          <a:blip r:embed="rId3">
            <a:extLst>
              <a:ext uri="{28A0092B-C50C-407E-A947-70E740481C1C}">
                <a14:useLocalDpi xmlns:a14="http://schemas.microsoft.com/office/drawing/2010/main" val="0"/>
              </a:ext>
            </a:extLst>
          </a:blip>
          <a:srcRect t="27426"/>
          <a:stretch/>
        </p:blipFill>
        <p:spPr bwMode="auto">
          <a:xfrm>
            <a:off x="3749040" y="3429000"/>
            <a:ext cx="4693920" cy="292753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74997588"/>
      </p:ext>
    </p:extLst>
  </p:cSld>
  <p:clrMapOvr>
    <a:masterClrMapping/>
  </p:clrMapOvr>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436</Words>
  <Application>Microsoft Office PowerPoint</Application>
  <PresentationFormat>Widescreen</PresentationFormat>
  <Paragraphs>60</Paragraphs>
  <Slides>7</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Lucida Sans Typewriter</vt:lpstr>
      <vt:lpstr>Times New Roman</vt:lpstr>
      <vt:lpstr>Tw Cen MT</vt:lpstr>
      <vt:lpstr>Office Theme</vt:lpstr>
      <vt:lpstr>WJEC GCSE Digital Technology</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2021-09-21T18:38:20Z</dcterms:modified>
</cp:coreProperties>
</file>